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6" r:id="rId10"/>
    <p:sldId id="263" r:id="rId11"/>
    <p:sldId id="264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E48"/>
    <a:srgbClr val="D3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71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2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648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derscience.com/info/inarticle" TargetMode="External"/><Relationship Id="rId3" Type="http://schemas.openxmlformats.org/officeDocument/2006/relationships/hyperlink" Target="https://fa.wikipedia.org/wiki" TargetMode="External"/><Relationship Id="rId7" Type="http://schemas.openxmlformats.org/officeDocument/2006/relationships/hyperlink" Target="https://jipa.ut.ac.ir/article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yjus.com/free-ias-prep/significance-of-e-governance" TargetMode="External"/><Relationship Id="rId5" Type="http://schemas.openxmlformats.org/officeDocument/2006/relationships/hyperlink" Target="https://www.igi-global.com/dictionary/cyber-capability-framework" TargetMode="External"/><Relationship Id="rId4" Type="http://schemas.openxmlformats.org/officeDocument/2006/relationships/hyperlink" Target="https://www.coe.int/t/dgap/democrac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6" name="Shape 0">
            <a:extLst>
              <a:ext uri="{FF2B5EF4-FFF2-40B4-BE49-F238E27FC236}">
                <a16:creationId xmlns:a16="http://schemas.microsoft.com/office/drawing/2014/main" id="{90E60C04-B682-E32B-7CFB-416B651D27C5}"/>
              </a:ext>
            </a:extLst>
          </p:cNvPr>
          <p:cNvSpPr/>
          <p:nvPr/>
        </p:nvSpPr>
        <p:spPr>
          <a:xfrm>
            <a:off x="12023399" y="6199654"/>
            <a:ext cx="1705080" cy="82350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Shape 0"/>
          <p:cNvSpPr/>
          <p:nvPr/>
        </p:nvSpPr>
        <p:spPr>
          <a:xfrm>
            <a:off x="0" y="-45347"/>
            <a:ext cx="14630400" cy="8229600"/>
          </a:xfrm>
          <a:prstGeom prst="rect">
            <a:avLst/>
          </a:prstGeom>
          <a:solidFill>
            <a:srgbClr val="201D44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5739063" y="2186770"/>
            <a:ext cx="876799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5468"/>
              </a:lnSpc>
              <a:buNone/>
            </a:pPr>
            <a:r>
              <a:rPr lang="en-US" sz="60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کاربرد هوش مصنوعی </a:t>
            </a:r>
            <a:r>
              <a:rPr lang="fa-IR" sz="60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در</a:t>
            </a:r>
            <a:r>
              <a:rPr lang="en-US" sz="60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دولت الکترونیک</a:t>
            </a:r>
            <a:endParaRPr lang="en-US" sz="6000" dirty="0">
              <a:cs typeface="DecoType Naskh Special" panose="02010000000000000000" pitchFamily="2" charset="-78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81021" y="3236492"/>
            <a:ext cx="8549379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200" kern="0" spc="-79" dirty="0">
                <a:solidFill>
                  <a:srgbClr val="FFFFFF"/>
                </a:solidFill>
                <a:latin typeface="Cordia New" panose="020B0502040204020203" pitchFamily="34" charset="-34"/>
                <a:ea typeface="Inter" pitchFamily="34" charset="-122"/>
                <a:cs typeface="Cordia New" panose="020B0502040204020203" pitchFamily="34" charset="-34"/>
              </a:rPr>
              <a:t>Application of artificial intelligence for electronic government</a:t>
            </a:r>
            <a:endParaRPr lang="en-US" sz="3200" dirty="0">
              <a:latin typeface="Cordia New" panose="020B0502040204020203" pitchFamily="34" charset="-34"/>
              <a:cs typeface="Cordia New" panose="020B0502040204020203" pitchFamily="34" charset="-34"/>
            </a:endParaRPr>
          </a:p>
        </p:txBody>
      </p:sp>
      <p:pic>
        <p:nvPicPr>
          <p:cNvPr id="8" name="Picture 8" descr="AI vs Human: A Comparison of Human Perception with Artificial Intelligence">
            <a:extLst>
              <a:ext uri="{FF2B5EF4-FFF2-40B4-BE49-F238E27FC236}">
                <a16:creationId xmlns:a16="http://schemas.microsoft.com/office/drawing/2014/main" id="{3836F4F5-B7DF-56D4-BDCB-02DD87B98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9486" y="168442"/>
            <a:ext cx="9072359" cy="75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F9795307-7968-17C7-4B05-263F3382B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0516" y="369557"/>
            <a:ext cx="789980" cy="1259443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6E152779-5C91-6DE5-DC04-296B7636592D}"/>
              </a:ext>
            </a:extLst>
          </p:cNvPr>
          <p:cNvSpPr/>
          <p:nvPr/>
        </p:nvSpPr>
        <p:spPr>
          <a:xfrm>
            <a:off x="10355710" y="4127859"/>
            <a:ext cx="390870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lvl="1" algn="r" rtl="1">
              <a:lnSpc>
                <a:spcPts val="3281"/>
              </a:lnSpc>
            </a:pPr>
            <a:r>
              <a:rPr lang="en-US" sz="3600" kern="0" spc="-7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استاد محترم: </a:t>
            </a:r>
            <a:r>
              <a:rPr lang="fa-IR" sz="3600" kern="0" spc="-7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 </a:t>
            </a:r>
            <a:r>
              <a:rPr lang="en-US" sz="3600" kern="0" spc="-79" dirty="0">
                <a:solidFill>
                  <a:srgbClr val="FFFFF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سرکار خانم </a:t>
            </a:r>
            <a:r>
              <a:rPr lang="fa-IR" sz="3600" kern="0" spc="-79" dirty="0">
                <a:solidFill>
                  <a:srgbClr val="FFFFF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زهرا سادات </a:t>
            </a:r>
            <a:r>
              <a:rPr lang="en-US" sz="3600" kern="0" spc="-79" dirty="0">
                <a:solidFill>
                  <a:srgbClr val="FFFFF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عصایی</a:t>
            </a:r>
            <a:r>
              <a:rPr lang="fa-IR" sz="3600" kern="0" spc="-79" dirty="0">
                <a:solidFill>
                  <a:srgbClr val="FFFFF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معمم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FBAED18-D3C8-8829-B84B-076A23038816}"/>
              </a:ext>
            </a:extLst>
          </p:cNvPr>
          <p:cNvSpPr/>
          <p:nvPr/>
        </p:nvSpPr>
        <p:spPr>
          <a:xfrm>
            <a:off x="11404743" y="4883488"/>
            <a:ext cx="23777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rtl="1">
              <a:lnSpc>
                <a:spcPts val="2734"/>
              </a:lnSpc>
            </a:pPr>
            <a:r>
              <a:rPr lang="en-US" sz="3600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دانشجو</a:t>
            </a:r>
            <a:r>
              <a:rPr lang="fa-IR" sz="3600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</a:t>
            </a:r>
            <a:r>
              <a:rPr lang="en-US" sz="3600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r>
              <a:rPr lang="fa-IR" sz="3600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</a:t>
            </a:r>
            <a:r>
              <a:rPr lang="en-US" sz="3600" kern="0" spc="-66" dirty="0">
                <a:solidFill>
                  <a:srgbClr val="FFFFF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کیمیا هاشم پور</a:t>
            </a:r>
          </a:p>
          <a:p>
            <a:pPr algn="r" rtl="1">
              <a:lnSpc>
                <a:spcPts val="2734"/>
              </a:lnSpc>
            </a:pPr>
            <a:endParaRPr lang="fa-IR" sz="2800" kern="0" spc="-66" dirty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r" rtl="1">
              <a:lnSpc>
                <a:spcPts val="2734"/>
              </a:lnSpc>
            </a:pPr>
            <a:r>
              <a:rPr lang="fa-IR" sz="3600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واحد </a:t>
            </a:r>
            <a:r>
              <a:rPr lang="en-US" sz="3600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r>
              <a:rPr lang="fa-IR" sz="3600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</a:t>
            </a:r>
            <a:r>
              <a:rPr lang="fa-IR" sz="3600" kern="0" spc="-66" dirty="0">
                <a:solidFill>
                  <a:srgbClr val="FFFFF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هوش مصنوعی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FB6E32F2-6864-E470-5F2C-9A3B352B1D57}"/>
              </a:ext>
            </a:extLst>
          </p:cNvPr>
          <p:cNvSpPr/>
          <p:nvPr/>
        </p:nvSpPr>
        <p:spPr>
          <a:xfrm>
            <a:off x="11968793" y="6403165"/>
            <a:ext cx="18137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 algn="r" rtl="1">
              <a:lnSpc>
                <a:spcPts val="2239"/>
              </a:lnSpc>
              <a:buFont typeface="Arial" panose="020B0604020202020204" pitchFamily="34" charset="0"/>
              <a:buChar char="•"/>
            </a:pPr>
            <a:r>
              <a:rPr lang="en-US" sz="2800" u="sng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زمستان 1402</a:t>
            </a:r>
            <a:endParaRPr lang="en-US" sz="2800" u="sng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4ABF0-311B-A2D1-721A-3B04F50398F0}"/>
              </a:ext>
            </a:extLst>
          </p:cNvPr>
          <p:cNvSpPr txBox="1"/>
          <p:nvPr/>
        </p:nvSpPr>
        <p:spPr>
          <a:xfrm>
            <a:off x="13970000" y="7675377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Generative AI To Revolutionize the Utilities Industry: Challenges and  Opportunities">
            <a:extLst>
              <a:ext uri="{FF2B5EF4-FFF2-40B4-BE49-F238E27FC236}">
                <a16:creationId xmlns:a16="http://schemas.microsoft.com/office/drawing/2014/main" id="{BCB929E2-74E3-B2BB-6136-33421016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B94843-2388-1E8E-C511-59931F430290}"/>
              </a:ext>
            </a:extLst>
          </p:cNvPr>
          <p:cNvSpPr/>
          <p:nvPr/>
        </p:nvSpPr>
        <p:spPr>
          <a:xfrm>
            <a:off x="1977617" y="2364166"/>
            <a:ext cx="10675166" cy="4354588"/>
          </a:xfrm>
          <a:prstGeom prst="roundRect">
            <a:avLst>
              <a:gd name="adj" fmla="val 322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hape 0"/>
          <p:cNvSpPr/>
          <p:nvPr/>
        </p:nvSpPr>
        <p:spPr>
          <a:xfrm>
            <a:off x="-39343" y="0"/>
            <a:ext cx="14630400" cy="8229600"/>
          </a:xfrm>
          <a:prstGeom prst="rect">
            <a:avLst/>
          </a:prstGeom>
          <a:solidFill>
            <a:srgbClr val="201D44">
              <a:alpha val="75000"/>
            </a:srgbClr>
          </a:solidFill>
          <a:ln w="13454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9125044" y="1518855"/>
            <a:ext cx="4334828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 algn="r" rtl="1">
              <a:lnSpc>
                <a:spcPts val="5333"/>
              </a:lnSpc>
              <a:buFont typeface="Arial" panose="020B0604020202020204" pitchFamily="34" charset="0"/>
              <a:buChar char="•"/>
            </a:pPr>
            <a:r>
              <a:rPr lang="fa-IR" sz="4800" kern="0" spc="-12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نتیجه</a:t>
            </a:r>
            <a:r>
              <a:rPr lang="en-US" sz="4800" kern="0" spc="-12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و نکات کلیدی</a:t>
            </a:r>
            <a:r>
              <a:rPr lang="fa-IR" sz="4800" kern="0" spc="-12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4800" dirty="0">
              <a:cs typeface="DecoType Naskh Special" panose="02010000000000000000" pitchFamily="2" charset="-78"/>
            </a:endParaRPr>
          </a:p>
        </p:txBody>
      </p:sp>
      <p:sp>
        <p:nvSpPr>
          <p:cNvPr id="6" name="Shape 2"/>
          <p:cNvSpPr/>
          <p:nvPr/>
        </p:nvSpPr>
        <p:spPr>
          <a:xfrm>
            <a:off x="11752727" y="3288507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454">
            <a:solidFill>
              <a:srgbClr val="362B6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925129" y="3329107"/>
            <a:ext cx="142756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60" kern="0" spc="-7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560" dirty="0"/>
          </a:p>
        </p:txBody>
      </p:sp>
      <p:sp>
        <p:nvSpPr>
          <p:cNvPr id="8" name="Text 4"/>
          <p:cNvSpPr/>
          <p:nvPr/>
        </p:nvSpPr>
        <p:spPr>
          <a:xfrm>
            <a:off x="2971510" y="3329107"/>
            <a:ext cx="8608695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67"/>
              </a:lnSpc>
              <a:buNone/>
            </a:pPr>
            <a:r>
              <a:rPr lang="en-US" sz="3600" kern="0" spc="-64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هوش مصنوعی بهبود قابل توجه</a:t>
            </a:r>
            <a:r>
              <a:rPr lang="fa-IR" sz="3600" kern="0" spc="-64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ای</a:t>
            </a:r>
            <a:r>
              <a:rPr lang="en-US" sz="3600" kern="0" spc="-64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را در ارائه خدمات الکترونیکی دولت به ارمغان می‌آورد.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1752727" y="4331494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454">
            <a:solidFill>
              <a:srgbClr val="362B6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902269" y="4372094"/>
            <a:ext cx="188476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60" kern="0" spc="-7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560" dirty="0"/>
          </a:p>
        </p:txBody>
      </p:sp>
      <p:sp>
        <p:nvSpPr>
          <p:cNvPr id="11" name="Text 7"/>
          <p:cNvSpPr/>
          <p:nvPr/>
        </p:nvSpPr>
        <p:spPr>
          <a:xfrm>
            <a:off x="3425733" y="4372094"/>
            <a:ext cx="8154472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67"/>
              </a:lnSpc>
              <a:buNone/>
            </a:pPr>
            <a:r>
              <a:rPr lang="en-US" sz="3600" kern="0" spc="-64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برای استفاده موثر از هوش مصنوعی، باید به چالش‌ها و محدودیت‌های آن پاسخ داد.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11752727" y="5374482"/>
            <a:ext cx="487680" cy="487680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454">
            <a:solidFill>
              <a:srgbClr val="362B6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894649" y="5415082"/>
            <a:ext cx="203716" cy="406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60" kern="0" spc="-7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560" dirty="0"/>
          </a:p>
        </p:txBody>
      </p:sp>
      <p:sp>
        <p:nvSpPr>
          <p:cNvPr id="14" name="Text 10"/>
          <p:cNvSpPr/>
          <p:nvPr/>
        </p:nvSpPr>
        <p:spPr>
          <a:xfrm>
            <a:off x="3628378" y="5432948"/>
            <a:ext cx="795182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67"/>
              </a:lnSpc>
              <a:buNone/>
            </a:pPr>
            <a:r>
              <a:rPr lang="en-US" sz="3600" kern="0" spc="-64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آینده هوش مصنوعی در دولت الکترونیک پر از فرصت‌ها و چالش‌های جدید است.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60A510-F732-3D73-2BAA-2ECE8F5DF68C}"/>
              </a:ext>
            </a:extLst>
          </p:cNvPr>
          <p:cNvSpPr txBox="1"/>
          <p:nvPr/>
        </p:nvSpPr>
        <p:spPr>
          <a:xfrm>
            <a:off x="13855700" y="7735330"/>
            <a:ext cx="77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11/10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professional-certificate-ai | Florida Atlantic University">
            <a:extLst>
              <a:ext uri="{FF2B5EF4-FFF2-40B4-BE49-F238E27FC236}">
                <a16:creationId xmlns:a16="http://schemas.microsoft.com/office/drawing/2014/main" id="{836BE2CF-17C4-6054-7B5E-73A76AF85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/>
          <a:stretch/>
        </p:blipFill>
        <p:spPr bwMode="auto">
          <a:xfrm>
            <a:off x="20" y="1538"/>
            <a:ext cx="14630380" cy="822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BD547D-3251-31DA-611C-4D369AEBC57B}"/>
              </a:ext>
            </a:extLst>
          </p:cNvPr>
          <p:cNvSpPr/>
          <p:nvPr/>
        </p:nvSpPr>
        <p:spPr>
          <a:xfrm>
            <a:off x="1977616" y="2208015"/>
            <a:ext cx="10675166" cy="4354588"/>
          </a:xfrm>
          <a:prstGeom prst="roundRect">
            <a:avLst>
              <a:gd name="adj" fmla="val 322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E7EBF36F-C4F1-BA9C-4680-514EB2E00C72}"/>
              </a:ext>
            </a:extLst>
          </p:cNvPr>
          <p:cNvSpPr/>
          <p:nvPr/>
        </p:nvSpPr>
        <p:spPr>
          <a:xfrm>
            <a:off x="-1829" y="1538"/>
            <a:ext cx="14630400" cy="8229600"/>
          </a:xfrm>
          <a:prstGeom prst="rect">
            <a:avLst/>
          </a:prstGeom>
          <a:solidFill>
            <a:srgbClr val="201D44">
              <a:alpha val="75000"/>
            </a:srgbClr>
          </a:solidFill>
          <a:ln w="13454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48EBFF-A357-3B38-F881-6F2B3BA553DE}"/>
              </a:ext>
            </a:extLst>
          </p:cNvPr>
          <p:cNvSpPr txBox="1"/>
          <p:nvPr/>
        </p:nvSpPr>
        <p:spPr>
          <a:xfrm>
            <a:off x="2571756" y="2698472"/>
            <a:ext cx="128209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https://fa.wikipedia.org/wiki</a:t>
            </a:r>
            <a:endParaRPr lang="fa-IR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https://www.coe.int/t/dgap/democracy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https://www.igi-global.com/dictionary/cyber-capability-framework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https://byjus.com/free-ias-prep/significance-of-e-governance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https://jipa.ut.ac.ir/article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https://www.inderscience.com/info/inarticle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6772E-3ED5-E919-B788-7B2C2E4B9A10}"/>
              </a:ext>
            </a:extLst>
          </p:cNvPr>
          <p:cNvSpPr txBox="1"/>
          <p:nvPr/>
        </p:nvSpPr>
        <p:spPr>
          <a:xfrm>
            <a:off x="9238549" y="807605"/>
            <a:ext cx="367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cs typeface="DecoType Naskh Special" panose="02010000000000000000" pitchFamily="2" charset="-78"/>
              </a:rPr>
              <a:t>منابع:</a:t>
            </a:r>
            <a:endParaRPr lang="en-US" sz="2400" dirty="0">
              <a:solidFill>
                <a:schemeClr val="bg1"/>
              </a:solidFill>
              <a:cs typeface="DecoType Naskh Special" panose="020100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64A06-0276-E359-5B3C-B9C9750738D2}"/>
              </a:ext>
            </a:extLst>
          </p:cNvPr>
          <p:cNvSpPr txBox="1"/>
          <p:nvPr/>
        </p:nvSpPr>
        <p:spPr>
          <a:xfrm>
            <a:off x="-274785" y="7220828"/>
            <a:ext cx="367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>
                <a:solidFill>
                  <a:schemeClr val="bg1"/>
                </a:solidFill>
                <a:cs typeface="DecoType Naskh Special" panose="02010000000000000000" pitchFamily="2" charset="-78"/>
              </a:rPr>
              <a:t>با تشکر از حسن توجه شما</a:t>
            </a:r>
            <a:endParaRPr lang="en-US" sz="3600" dirty="0">
              <a:solidFill>
                <a:schemeClr val="bg1"/>
              </a:solidFill>
              <a:cs typeface="DecoType Naskh Special" panose="0201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1B5B0E-D367-FFEC-EF0D-2424FEFDED0D}"/>
              </a:ext>
            </a:extLst>
          </p:cNvPr>
          <p:cNvSpPr txBox="1"/>
          <p:nvPr/>
        </p:nvSpPr>
        <p:spPr>
          <a:xfrm>
            <a:off x="13855700" y="7735330"/>
            <a:ext cx="77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11/11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40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y 85% of Machine Learning Projects Fail - How to Avoid This – IIoT World">
            <a:extLst>
              <a:ext uri="{FF2B5EF4-FFF2-40B4-BE49-F238E27FC236}">
                <a16:creationId xmlns:a16="http://schemas.microsoft.com/office/drawing/2014/main" id="{16379B27-10BE-2B65-A36A-C1B5F20E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0">
            <a:extLst>
              <a:ext uri="{FF2B5EF4-FFF2-40B4-BE49-F238E27FC236}">
                <a16:creationId xmlns:a16="http://schemas.microsoft.com/office/drawing/2014/main" id="{7E0177F8-9C9B-D748-7D1C-C71C82D8BDEC}"/>
              </a:ext>
            </a:extLst>
          </p:cNvPr>
          <p:cNvSpPr/>
          <p:nvPr/>
        </p:nvSpPr>
        <p:spPr>
          <a:xfrm>
            <a:off x="3401176" y="1799008"/>
            <a:ext cx="10190748" cy="562447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1D44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8E3F9-2C1B-B7C1-4945-8C5E79DB462E}"/>
              </a:ext>
            </a:extLst>
          </p:cNvPr>
          <p:cNvSpPr txBox="1"/>
          <p:nvPr/>
        </p:nvSpPr>
        <p:spPr>
          <a:xfrm>
            <a:off x="2911642" y="2068000"/>
            <a:ext cx="1019074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36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مفهوم هوش مصنوعی (</a:t>
            </a:r>
            <a:r>
              <a:rPr lang="en-US" sz="3600" kern="0" spc="-131" dirty="0">
                <a:solidFill>
                  <a:srgbClr val="FFFFFF"/>
                </a:solidFill>
                <a:latin typeface="Leelawadee UI Semilight" panose="020B0402040204020203" pitchFamily="34" charset="-34"/>
                <a:ea typeface="Inter" pitchFamily="34" charset="-122"/>
                <a:cs typeface="Leelawadee UI Semilight" panose="020B0402040204020203" pitchFamily="34" charset="-34"/>
              </a:rPr>
              <a:t>AI</a:t>
            </a:r>
            <a:r>
              <a:rPr lang="en-US" sz="36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)</a:t>
            </a:r>
            <a:endParaRPr lang="fa-IR" sz="3600" kern="0" spc="-131" dirty="0">
              <a:solidFill>
                <a:srgbClr val="FFFFFF"/>
              </a:solidFill>
              <a:latin typeface="Inter" pitchFamily="34" charset="0"/>
              <a:ea typeface="Inter" pitchFamily="34" charset="-122"/>
              <a:cs typeface="DecoType Naskh Special" panose="020100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36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دولت   الکترونیک</a:t>
            </a:r>
            <a:endParaRPr lang="en-US" sz="3600" dirty="0">
              <a:cs typeface="DecoType Naskh Special" panose="020100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36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کاربردهای هوش مصنوعی در دولت الکترونیک</a:t>
            </a:r>
            <a:endParaRPr lang="en-US" sz="3600" dirty="0">
              <a:cs typeface="DecoType Naskh Special" panose="020100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36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فواید هوش مصنوعی در دولت الکترونیک</a:t>
            </a:r>
            <a:endParaRPr lang="en-US" sz="3600" dirty="0">
              <a:cs typeface="DecoType Naskh Special" panose="020100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36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چالش‌ها و محدودیت‌های هوش مصنوعی در دولت الکترونیک</a:t>
            </a:r>
            <a:endParaRPr lang="en-US" sz="3600" dirty="0">
              <a:cs typeface="DecoType Naskh Special" panose="020100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3600" kern="0" spc="-9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آینده‌ی هوش مصنوعی در دولت الکترونیک</a:t>
            </a:r>
            <a:endParaRPr lang="fa-IR" sz="3600" kern="0" spc="-94" dirty="0">
              <a:solidFill>
                <a:srgbClr val="FFFFFF"/>
              </a:solidFill>
              <a:latin typeface="Inter" pitchFamily="34" charset="0"/>
              <a:ea typeface="Inter" pitchFamily="34" charset="-122"/>
              <a:cs typeface="DecoType Naskh Special" panose="020100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3600" dirty="0">
                <a:solidFill>
                  <a:schemeClr val="bg1"/>
                </a:solidFill>
                <a:cs typeface="DecoType Naskh Special" panose="02010000000000000000" pitchFamily="2" charset="-78"/>
              </a:rPr>
              <a:t> </a:t>
            </a:r>
            <a:r>
              <a:rPr lang="en-US" sz="3600" dirty="0">
                <a:solidFill>
                  <a:schemeClr val="bg1"/>
                </a:solidFill>
                <a:cs typeface="DecoType Naskh Special" panose="02010000000000000000" pitchFamily="2" charset="-78"/>
              </a:rPr>
              <a:t>برخی از حوزه ها</a:t>
            </a:r>
            <a:r>
              <a:rPr lang="fa-IR" sz="3600" dirty="0">
                <a:solidFill>
                  <a:schemeClr val="bg1"/>
                </a:solidFill>
                <a:cs typeface="DecoType Naskh Special" panose="02010000000000000000" pitchFamily="2" charset="-78"/>
              </a:rPr>
              <a:t>ی استفاده از هوش مصنوعی در دولت الکترونیک</a:t>
            </a:r>
            <a:endParaRPr lang="en-US" sz="3600" kern="0" spc="-94" dirty="0">
              <a:solidFill>
                <a:srgbClr val="FFFFFF"/>
              </a:solidFill>
              <a:latin typeface="Inter" pitchFamily="34" charset="0"/>
              <a:ea typeface="Inter" pitchFamily="34" charset="-122"/>
              <a:cs typeface="DecoType Naskh Special" panose="020100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3600" kern="0" spc="-12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نتیجه و نکات کلیدی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3600" kern="0" spc="-12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منابع</a:t>
            </a:r>
            <a:endParaRPr lang="en-US" sz="3600" dirty="0">
              <a:cs typeface="DecoType Naskh Special" panose="020100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1800" kern="0" spc="-94" dirty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05B42-8CCB-2791-3BC2-DC77096240B3}"/>
              </a:ext>
            </a:extLst>
          </p:cNvPr>
          <p:cNvSpPr txBox="1"/>
          <p:nvPr/>
        </p:nvSpPr>
        <p:spPr>
          <a:xfrm>
            <a:off x="10989956" y="560551"/>
            <a:ext cx="28996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cs typeface="DecoType Naskh Special" panose="02010000000000000000" pitchFamily="2" charset="-78"/>
              </a:rPr>
              <a:t>عناوین:</a:t>
            </a:r>
          </a:p>
          <a:p>
            <a:pPr algn="r" rtl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E79A4-7D7E-87B9-DBD9-1C273A3D84F8}"/>
              </a:ext>
            </a:extLst>
          </p:cNvPr>
          <p:cNvSpPr txBox="1"/>
          <p:nvPr/>
        </p:nvSpPr>
        <p:spPr>
          <a:xfrm>
            <a:off x="13889566" y="7732126"/>
            <a:ext cx="7323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op Deep Learning Frameworks - Analytics Drift">
            <a:extLst>
              <a:ext uri="{FF2B5EF4-FFF2-40B4-BE49-F238E27FC236}">
                <a16:creationId xmlns:a16="http://schemas.microsoft.com/office/drawing/2014/main" id="{AD07C69E-6ABE-0372-C86C-C4522E84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46304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970BA915-BA0C-97AD-8300-10DE692EA77A}"/>
              </a:ext>
            </a:extLst>
          </p:cNvPr>
          <p:cNvSpPr/>
          <p:nvPr/>
        </p:nvSpPr>
        <p:spPr>
          <a:xfrm>
            <a:off x="1034717" y="2370666"/>
            <a:ext cx="12560968" cy="47515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" name="Shape 0"/>
          <p:cNvSpPr/>
          <p:nvPr/>
        </p:nvSpPr>
        <p:spPr>
          <a:xfrm>
            <a:off x="1" y="0"/>
            <a:ext cx="14630400" cy="8229600"/>
          </a:xfrm>
          <a:prstGeom prst="rect">
            <a:avLst/>
          </a:prstGeom>
          <a:solidFill>
            <a:srgbClr val="201D44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7835321" y="2852236"/>
            <a:ext cx="56242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 algn="r" rtl="1">
              <a:lnSpc>
                <a:spcPts val="5468"/>
              </a:lnSpc>
              <a:buFont typeface="Arial" panose="020B0604020202020204" pitchFamily="34" charset="0"/>
              <a:buChar char="•"/>
            </a:pPr>
            <a:r>
              <a:rPr lang="en-US" sz="48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مفهوم هوش مصنوعی (</a:t>
            </a:r>
            <a:r>
              <a:rPr lang="en-US" sz="4800" kern="0" spc="-131" dirty="0">
                <a:solidFill>
                  <a:srgbClr val="FFFFFF"/>
                </a:solidFill>
                <a:latin typeface="Leelawadee UI Semilight" panose="020B0402040204020203" pitchFamily="34" charset="-34"/>
                <a:ea typeface="Inter" pitchFamily="34" charset="-122"/>
                <a:cs typeface="Leelawadee UI Semilight" panose="020B0402040204020203" pitchFamily="34" charset="-34"/>
              </a:rPr>
              <a:t>AI</a:t>
            </a:r>
            <a:r>
              <a:rPr lang="en-US" sz="48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)</a:t>
            </a:r>
            <a:r>
              <a:rPr lang="fa-IR" sz="48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:</a:t>
            </a:r>
            <a:endParaRPr lang="en-US" sz="4800" dirty="0">
              <a:cs typeface="DecoType Naskh Special" panose="020100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41AC2-38EB-E7DA-EF9C-AF80CE317B6A}"/>
              </a:ext>
            </a:extLst>
          </p:cNvPr>
          <p:cNvSpPr txBox="1"/>
          <p:nvPr/>
        </p:nvSpPr>
        <p:spPr>
          <a:xfrm>
            <a:off x="13855700" y="7735330"/>
            <a:ext cx="77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9AED6-430D-F6FF-33E2-260199388EC8}"/>
              </a:ext>
            </a:extLst>
          </p:cNvPr>
          <p:cNvSpPr txBox="1"/>
          <p:nvPr/>
        </p:nvSpPr>
        <p:spPr>
          <a:xfrm>
            <a:off x="1642820" y="4009603"/>
            <a:ext cx="107364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44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هوش مصنوعی یا AI، یکی از شاخه‌های علوم کامپیوتر و یک تکنولوژی بسیار پیشرفته است که بوسیله آن، سیستم‌های کامپیوتری مانند انسان‌ها امکان تفکر و یادگیری پیدا کرده و می‌توانند اقدام به تصمیم‌گیری مستقل کنند.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خروجی‌های اصلی پروژه تدوین سند ملی تعامل‌پذیری دولت الکترونیک (IGIF) |  اندیشکده «شفافیت برای ایران»">
            <a:extLst>
              <a:ext uri="{FF2B5EF4-FFF2-40B4-BE49-F238E27FC236}">
                <a16:creationId xmlns:a16="http://schemas.microsoft.com/office/drawing/2014/main" id="{B2840127-C0E9-D2CB-407D-26AF82792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0">
            <a:extLst>
              <a:ext uri="{FF2B5EF4-FFF2-40B4-BE49-F238E27FC236}">
                <a16:creationId xmlns:a16="http://schemas.microsoft.com/office/drawing/2014/main" id="{D78F8EC4-20C6-E10B-B127-DFD1BE9CD6D0}"/>
              </a:ext>
            </a:extLst>
          </p:cNvPr>
          <p:cNvSpPr/>
          <p:nvPr/>
        </p:nvSpPr>
        <p:spPr>
          <a:xfrm>
            <a:off x="10104895" y="3616022"/>
            <a:ext cx="1431875" cy="4237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9C529086-81DD-3C7B-8E46-E56B8DD001F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1D44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AD5EC-AB31-0DAF-0D18-D8A9EE78B79B}"/>
              </a:ext>
            </a:extLst>
          </p:cNvPr>
          <p:cNvSpPr txBox="1"/>
          <p:nvPr/>
        </p:nvSpPr>
        <p:spPr>
          <a:xfrm>
            <a:off x="10104895" y="964869"/>
            <a:ext cx="3812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4400" dirty="0">
                <a:solidFill>
                  <a:schemeClr val="bg1"/>
                </a:solidFill>
                <a:cs typeface="DecoType Naskh Special" panose="02010000000000000000" pitchFamily="2" charset="-78"/>
              </a:rPr>
              <a:t>دولت الکترونیک:</a:t>
            </a:r>
            <a:endParaRPr lang="en-US" sz="4400" dirty="0">
              <a:solidFill>
                <a:schemeClr val="bg1"/>
              </a:solidFill>
              <a:cs typeface="DecoType Naskh Special" panose="020100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36A1B-23FB-7FD7-2FAC-B5B8EF0631E3}"/>
              </a:ext>
            </a:extLst>
          </p:cNvPr>
          <p:cNvSpPr txBox="1"/>
          <p:nvPr/>
        </p:nvSpPr>
        <p:spPr>
          <a:xfrm>
            <a:off x="3366234" y="1856053"/>
            <a:ext cx="99189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دولت الکترونیک به بکارگیری فناوری اطلاعات برای تحقق سیاست‌های نظام اداری گفته می‌شود. این فناوری‌ها می‌توانند گستره وسیعی از امکانات را فراهم آورند.</a:t>
            </a:r>
            <a:br>
              <a:rPr lang="fa-IR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fa-IR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</a:p>
          <a:p>
            <a:pPr algn="r" rtl="1"/>
            <a:r>
              <a:rPr lang="fa-IR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به گفته ی جناب </a:t>
            </a:r>
            <a:r>
              <a:rPr lang="fa-IR" sz="3600" u="sng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افرایم توربان</a:t>
            </a:r>
            <a:r>
              <a:rPr lang="fa-IR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دولت الکترونیک به این معناس که به طور کلی از فناوری اطلاعات  و به طور ویژه از تجارت الکترونیک برای ارائه ی اطلاعات و خدمات به گروه های زیر استفاده می شود است.</a:t>
            </a:r>
            <a:endParaRPr lang="en-US" sz="36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99285-C94D-9017-5939-DFDBF3E08D37}"/>
              </a:ext>
            </a:extLst>
          </p:cNvPr>
          <p:cNvSpPr txBox="1"/>
          <p:nvPr/>
        </p:nvSpPr>
        <p:spPr>
          <a:xfrm>
            <a:off x="3361292" y="5791482"/>
            <a:ext cx="790781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شهروندان </a:t>
            </a:r>
          </a:p>
          <a:p>
            <a:pPr algn="r" rtl="1"/>
            <a:r>
              <a:rPr lang="fa-IR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کسب کار ها(شرکای تجاری و تأمین کشور ها)</a:t>
            </a:r>
          </a:p>
          <a:p>
            <a:pPr algn="r" rtl="1"/>
            <a:r>
              <a:rPr lang="fa-IR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موسسات دولتی و کارکنان دولت</a:t>
            </a:r>
          </a:p>
          <a:p>
            <a:pPr algn="r" rtl="1"/>
            <a:endParaRPr lang="en-US" sz="28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C98CC-903C-B76D-9B78-995D89EDA824}"/>
              </a:ext>
            </a:extLst>
          </p:cNvPr>
          <p:cNvSpPr txBox="1"/>
          <p:nvPr/>
        </p:nvSpPr>
        <p:spPr>
          <a:xfrm>
            <a:off x="13855700" y="7735330"/>
            <a:ext cx="77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C4D25B58-1F13-DCE4-2BA1-2ECF84B74319}"/>
              </a:ext>
            </a:extLst>
          </p:cNvPr>
          <p:cNvSpPr/>
          <p:nvPr/>
        </p:nvSpPr>
        <p:spPr>
          <a:xfrm>
            <a:off x="11536770" y="5880124"/>
            <a:ext cx="387855" cy="499943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811">
            <a:solidFill>
              <a:srgbClr val="362B6E"/>
            </a:solidFill>
            <a:prstDash val="solid"/>
          </a:ln>
        </p:spPr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0DBE333A-0038-57A9-F5A1-E1166A9C94F9}"/>
              </a:ext>
            </a:extLst>
          </p:cNvPr>
          <p:cNvSpPr/>
          <p:nvPr/>
        </p:nvSpPr>
        <p:spPr>
          <a:xfrm flipH="1">
            <a:off x="11587813" y="5877288"/>
            <a:ext cx="267980" cy="499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E8FFDB28-1782-AA6E-E34B-A2188BFD4376}"/>
              </a:ext>
            </a:extLst>
          </p:cNvPr>
          <p:cNvSpPr/>
          <p:nvPr/>
        </p:nvSpPr>
        <p:spPr>
          <a:xfrm>
            <a:off x="11536770" y="6471875"/>
            <a:ext cx="382693" cy="499943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811">
            <a:solidFill>
              <a:srgbClr val="362B6E"/>
            </a:solidFill>
            <a:prstDash val="solid"/>
          </a:ln>
        </p:spPr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2405B6F7-978B-05D7-34F8-B6FFE0B7ABA7}"/>
              </a:ext>
            </a:extLst>
          </p:cNvPr>
          <p:cNvSpPr/>
          <p:nvPr/>
        </p:nvSpPr>
        <p:spPr>
          <a:xfrm>
            <a:off x="11615372" y="6458059"/>
            <a:ext cx="23065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B7705F84-BB96-A108-92A4-9D0376739C04}"/>
              </a:ext>
            </a:extLst>
          </p:cNvPr>
          <p:cNvSpPr/>
          <p:nvPr/>
        </p:nvSpPr>
        <p:spPr>
          <a:xfrm>
            <a:off x="11536770" y="7085772"/>
            <a:ext cx="382694" cy="499943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811">
            <a:solidFill>
              <a:srgbClr val="362B6E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8D86F40-EBFF-6430-A3F8-5D1F963AE63B}"/>
              </a:ext>
            </a:extLst>
          </p:cNvPr>
          <p:cNvSpPr/>
          <p:nvPr/>
        </p:nvSpPr>
        <p:spPr>
          <a:xfrm>
            <a:off x="11608764" y="7082975"/>
            <a:ext cx="2396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</p:spTree>
    <p:extLst>
      <p:ext uri="{BB962C8B-B14F-4D97-AF65-F5344CB8AC3E}">
        <p14:creationId xmlns:p14="http://schemas.microsoft.com/office/powerpoint/2010/main" val="355594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1D44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4726380" y="581323"/>
            <a:ext cx="9024326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571500" indent="-571500" algn="r" rtl="1">
              <a:lnSpc>
                <a:spcPts val="5468"/>
              </a:lnSpc>
              <a:buFont typeface="Arial" panose="020B0604020202020204" pitchFamily="34" charset="0"/>
              <a:buChar char="•"/>
            </a:pPr>
            <a:r>
              <a:rPr lang="en-US" sz="4374" kern="0" spc="-131" dirty="0">
                <a:solidFill>
                  <a:srgbClr val="FFFFFF"/>
                </a:solidFill>
                <a:latin typeface="Arabic Typesetting" panose="03020402040406030203" pitchFamily="66" charset="-78"/>
                <a:ea typeface="Inter" pitchFamily="34" charset="-122"/>
                <a:cs typeface="DecoType Naskh Special" panose="02010000000000000000" pitchFamily="2" charset="-78"/>
              </a:rPr>
              <a:t>کاربردهای هوش مصنوعی در دولت الکترونیک</a:t>
            </a:r>
            <a:r>
              <a:rPr lang="fa-IR" sz="4374" kern="0" spc="-131" dirty="0">
                <a:solidFill>
                  <a:srgbClr val="FFFFFF"/>
                </a:solidFill>
                <a:latin typeface="Arabic Typesetting" panose="03020402040406030203" pitchFamily="66" charset="-78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4374" dirty="0">
              <a:latin typeface="Arabic Typesetting" panose="03020402040406030203" pitchFamily="66" charset="-78"/>
              <a:cs typeface="DecoType Naskh Special" panose="02010000000000000000" pitchFamily="2" charset="-78"/>
            </a:endParaRPr>
          </a:p>
        </p:txBody>
      </p:sp>
      <p:sp>
        <p:nvSpPr>
          <p:cNvPr id="6" name="Shape 2"/>
          <p:cNvSpPr/>
          <p:nvPr/>
        </p:nvSpPr>
        <p:spPr>
          <a:xfrm>
            <a:off x="12944151" y="2492131"/>
            <a:ext cx="588751" cy="499943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811">
            <a:solidFill>
              <a:srgbClr val="362B6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119054" y="2533803"/>
            <a:ext cx="1768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0516149" y="25086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40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سامانه‌های هوشمند</a:t>
            </a:r>
            <a:r>
              <a:rPr lang="fa-IR" sz="40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4000" dirty="0">
              <a:cs typeface="DecoType Naskh Special" panose="02010000000000000000" pitchFamily="2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3063526" y="3202924"/>
            <a:ext cx="9880625" cy="8857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استفاده از هوش مصنوعی در توسعه سامانه‌های الکترونیکی هوشمند برای بهینه‌سازی و تسهیل ارائه خدمات در دولت الکترونیک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12944151" y="4244374"/>
            <a:ext cx="588751" cy="499943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811">
            <a:solidFill>
              <a:srgbClr val="362B6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3096194" y="4286045"/>
            <a:ext cx="23065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0490024" y="432069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40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تجزیه و تحلیل داده‌</a:t>
            </a:r>
            <a:r>
              <a:rPr lang="fa-IR" sz="40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</a:t>
            </a:r>
            <a:r>
              <a:rPr lang="en-US" sz="40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ها</a:t>
            </a:r>
            <a:r>
              <a:rPr lang="fa-IR" sz="40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4000" dirty="0">
              <a:cs typeface="DecoType Naskh Special" panose="02010000000000000000" pitchFamily="2" charset="-7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555313" y="4981460"/>
            <a:ext cx="113888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استفاده از هوش مصنوعی برای تحلیل داده‌های بزرگ حاصل از فعالیت‌های دولت و ارائه برآوردها و </a:t>
            </a:r>
            <a:r>
              <a:rPr lang="en-US" sz="3600" kern="0" spc="-35" dirty="0" err="1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پیش‌بینی‌های</a:t>
            </a: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دقیق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2944151" y="5996616"/>
            <a:ext cx="588751" cy="499943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811">
            <a:solidFill>
              <a:srgbClr val="362B6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3092383" y="6038288"/>
            <a:ext cx="2396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0204024" y="5996616"/>
            <a:ext cx="25850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40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سیستم های تصمیم‌گیری</a:t>
            </a:r>
            <a:r>
              <a:rPr lang="fa-IR" sz="40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4000" dirty="0">
              <a:cs typeface="DecoType Naskh Special" panose="02010000000000000000" pitchFamily="2" charset="-78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1555313" y="6652276"/>
            <a:ext cx="113888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استفاده از هوش مصنوعی برای تصمیم‌گیری بهتر و سریعتر در مواردی مانند مدیریت بحران، بهبود فرآیندهای دولتی و پشتیبانی از تصمیمات سیاست‌گذاران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F54DCE-2E76-7364-E3E4-6E528741FC09}"/>
              </a:ext>
            </a:extLst>
          </p:cNvPr>
          <p:cNvSpPr txBox="1"/>
          <p:nvPr/>
        </p:nvSpPr>
        <p:spPr>
          <a:xfrm>
            <a:off x="13855700" y="7735330"/>
            <a:ext cx="77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Seven tips for putting your Artificial Intelligence to work | Ipsos">
            <a:extLst>
              <a:ext uri="{FF2B5EF4-FFF2-40B4-BE49-F238E27FC236}">
                <a16:creationId xmlns:a16="http://schemas.microsoft.com/office/drawing/2014/main" id="{ACCB4A07-B4C0-9D8B-4502-A97812DE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463039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0"/>
          <p:cNvSpPr/>
          <p:nvPr/>
        </p:nvSpPr>
        <p:spPr>
          <a:xfrm>
            <a:off x="-327546" y="-150125"/>
            <a:ext cx="15203605" cy="8898340"/>
          </a:xfrm>
          <a:prstGeom prst="rect">
            <a:avLst/>
          </a:prstGeom>
          <a:solidFill>
            <a:srgbClr val="201D44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5360234" y="1604854"/>
            <a:ext cx="83489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 algn="r" rtl="1">
              <a:lnSpc>
                <a:spcPts val="5468"/>
              </a:lnSpc>
              <a:buFont typeface="Arial" panose="020B0604020202020204" pitchFamily="34" charset="0"/>
              <a:buChar char="•"/>
            </a:pPr>
            <a:r>
              <a:rPr lang="en-US" sz="54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فواید</a:t>
            </a:r>
            <a:r>
              <a:rPr lang="fa-IR" sz="54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استفاده  از</a:t>
            </a:r>
            <a:r>
              <a:rPr lang="en-US" sz="54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هوش مصنوعی در دولت الکترونیک</a:t>
            </a:r>
            <a:r>
              <a:rPr lang="fa-IR" sz="5400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5400" dirty="0">
              <a:cs typeface="DecoType Naskh Special" panose="02010000000000000000" pitchFamily="2" charset="-78"/>
            </a:endParaRPr>
          </a:p>
        </p:txBody>
      </p:sp>
      <p:sp>
        <p:nvSpPr>
          <p:cNvPr id="6" name="Shape 2"/>
          <p:cNvSpPr/>
          <p:nvPr/>
        </p:nvSpPr>
        <p:spPr>
          <a:xfrm>
            <a:off x="1672389" y="3457038"/>
            <a:ext cx="3604998" cy="3969485"/>
          </a:xfrm>
          <a:prstGeom prst="roundRect">
            <a:avLst>
              <a:gd name="adj" fmla="val 13794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2104121" y="3778534"/>
            <a:ext cx="27415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2734"/>
              </a:lnSpc>
              <a:buNone/>
            </a:pPr>
            <a:r>
              <a:rPr lang="en-US" sz="36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صرفه‌جویی در زمان و هزینه</a:t>
            </a:r>
            <a:r>
              <a:rPr lang="fa-IR" sz="36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3600" dirty="0">
              <a:cs typeface="DecoType Naskh Special" panose="02010000000000000000" pitchFamily="2" charset="-78"/>
            </a:endParaRPr>
          </a:p>
        </p:txBody>
      </p:sp>
      <p:sp>
        <p:nvSpPr>
          <p:cNvPr id="8" name="Text 4"/>
          <p:cNvSpPr/>
          <p:nvPr/>
        </p:nvSpPr>
        <p:spPr>
          <a:xfrm>
            <a:off x="2025837" y="4559042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استفاده از هوش مصنوعی می‌تواند فرآیندهای اداری را سریعتر و بدون نیاز به تداخل انسانی انجام دهد تا بتواند صرفه‌جویی هزینه و زمان را داشته باشد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513369" y="3457038"/>
            <a:ext cx="3421587" cy="3969485"/>
          </a:xfrm>
          <a:prstGeom prst="roundRect">
            <a:avLst>
              <a:gd name="adj" fmla="val 995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6095152" y="3778534"/>
            <a:ext cx="225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2734"/>
              </a:lnSpc>
              <a:buNone/>
            </a:pPr>
            <a:r>
              <a:rPr lang="en-US" sz="36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ارتقای کیفیت خدمات</a:t>
            </a:r>
            <a:r>
              <a:rPr lang="fa-IR" sz="36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3600" dirty="0">
              <a:cs typeface="DecoType Naskh Special" panose="02010000000000000000" pitchFamily="2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775112" y="4593054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هوش مصنوعی می‌تواند بهبود در دقت و کیفیت ارائه خدمات الکترونیکی دولت را به ارمغان آورد و برای مشتریان رضایت بیشتری ایجاد کند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9222462" y="3457038"/>
            <a:ext cx="3370064" cy="3969485"/>
          </a:xfrm>
          <a:prstGeom prst="roundRect">
            <a:avLst>
              <a:gd name="adj" fmla="val 909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ext 9"/>
          <p:cNvSpPr/>
          <p:nvPr/>
        </p:nvSpPr>
        <p:spPr>
          <a:xfrm>
            <a:off x="9849969" y="372154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2734"/>
              </a:lnSpc>
              <a:buNone/>
            </a:pPr>
            <a:r>
              <a:rPr lang="en-US" sz="4000" kern="0" spc="-66" dirty="0">
                <a:solidFill>
                  <a:srgbClr val="E5E0DF"/>
                </a:solidFill>
                <a:latin typeface="Inter"/>
                <a:ea typeface="Inter" pitchFamily="34" charset="-122"/>
                <a:cs typeface="Arabic Typesetting" panose="03020402040406030203" pitchFamily="66" charset="-78"/>
              </a:rPr>
              <a:t>تصمیم‌گیری بهتر</a:t>
            </a:r>
            <a:r>
              <a:rPr lang="fa-IR" sz="4000" kern="0" spc="-66" dirty="0">
                <a:solidFill>
                  <a:srgbClr val="E5E0DF"/>
                </a:solidFill>
                <a:latin typeface="Inter"/>
                <a:ea typeface="Inter" pitchFamily="34" charset="-122"/>
                <a:cs typeface="Arabic Typesetting" panose="03020402040406030203" pitchFamily="66" charset="-78"/>
              </a:rPr>
              <a:t>:</a:t>
            </a:r>
            <a:endParaRPr lang="en-US" sz="4000" dirty="0">
              <a:latin typeface="Inter"/>
              <a:cs typeface="Arabic Typesetting" panose="03020402040406030203" pitchFamily="66" charset="-78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458444" y="4603315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استفاده از هوش مصنوعی در فرآیندهای تصمیم‌گیری می‌تواند تصمیمات درست تر و به موقع‌تر را تضمین کند و کارایی سازمان‌های دولتی را بهبود بخشد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6E66CB-2418-C758-3EE6-6A150CCF9C1B}"/>
              </a:ext>
            </a:extLst>
          </p:cNvPr>
          <p:cNvSpPr txBox="1"/>
          <p:nvPr/>
        </p:nvSpPr>
        <p:spPr>
          <a:xfrm>
            <a:off x="13855700" y="7735330"/>
            <a:ext cx="77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11/6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Fighting bias in AI starts with the data | ZDNET">
            <a:extLst>
              <a:ext uri="{FF2B5EF4-FFF2-40B4-BE49-F238E27FC236}">
                <a16:creationId xmlns:a16="http://schemas.microsoft.com/office/drawing/2014/main" id="{594DBD86-7853-832F-B0D9-49E4C08E9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935"/>
            <a:ext cx="14630400" cy="83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260B9DC-D9EA-599D-903F-4B17244DB5EA}"/>
              </a:ext>
            </a:extLst>
          </p:cNvPr>
          <p:cNvSpPr/>
          <p:nvPr/>
        </p:nvSpPr>
        <p:spPr>
          <a:xfrm>
            <a:off x="4541854" y="5374571"/>
            <a:ext cx="6755487" cy="2298031"/>
          </a:xfrm>
          <a:prstGeom prst="roundRect">
            <a:avLst>
              <a:gd name="adj" fmla="val 2152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1E8994A-8850-C1B6-BBCC-703BCC527D7B}"/>
              </a:ext>
            </a:extLst>
          </p:cNvPr>
          <p:cNvSpPr/>
          <p:nvPr/>
        </p:nvSpPr>
        <p:spPr>
          <a:xfrm>
            <a:off x="532313" y="2770387"/>
            <a:ext cx="6755487" cy="2490382"/>
          </a:xfrm>
          <a:prstGeom prst="roundRect">
            <a:avLst>
              <a:gd name="adj" fmla="val 2152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6ECB6C-F1DE-F53D-3B39-65A8223E9D76}"/>
              </a:ext>
            </a:extLst>
          </p:cNvPr>
          <p:cNvSpPr/>
          <p:nvPr/>
        </p:nvSpPr>
        <p:spPr>
          <a:xfrm>
            <a:off x="7608758" y="2758412"/>
            <a:ext cx="6755487" cy="2502357"/>
          </a:xfrm>
          <a:prstGeom prst="roundRect">
            <a:avLst>
              <a:gd name="adj" fmla="val 2152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0"/>
          <p:cNvSpPr/>
          <p:nvPr/>
        </p:nvSpPr>
        <p:spPr>
          <a:xfrm>
            <a:off x="-859809" y="-286603"/>
            <a:ext cx="16063415" cy="8966579"/>
          </a:xfrm>
          <a:prstGeom prst="rect">
            <a:avLst/>
          </a:prstGeom>
          <a:solidFill>
            <a:srgbClr val="201D44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5" name="Text 1"/>
          <p:cNvSpPr/>
          <p:nvPr/>
        </p:nvSpPr>
        <p:spPr>
          <a:xfrm>
            <a:off x="2358510" y="849091"/>
            <a:ext cx="1449805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571500" indent="-571500" algn="ctr" rtl="1">
              <a:lnSpc>
                <a:spcPts val="5468"/>
              </a:lnSpc>
              <a:buFont typeface="Arial" panose="020B0604020202020204" pitchFamily="34" charset="0"/>
              <a:buChar char="•"/>
            </a:pPr>
            <a:r>
              <a:rPr lang="en-US" sz="4374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چالش‌ها و محدودیت‌های هوش مصنوعی در دولت الکترونیک</a:t>
            </a:r>
            <a:r>
              <a:rPr lang="fa-IR" sz="4374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4374" dirty="0">
              <a:cs typeface="DecoType Naskh Special" panose="02010000000000000000" pitchFamily="2" charset="-78"/>
            </a:endParaRPr>
          </a:p>
        </p:txBody>
      </p:sp>
      <p:sp>
        <p:nvSpPr>
          <p:cNvPr id="6" name="Shape 2"/>
          <p:cNvSpPr/>
          <p:nvPr/>
        </p:nvSpPr>
        <p:spPr>
          <a:xfrm>
            <a:off x="13698558" y="292780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811">
            <a:solidFill>
              <a:srgbClr val="362B6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873461" y="2969473"/>
            <a:ext cx="1501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999398" y="30623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3600" kern="0" spc="-66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نیازمندی‌های منابع</a:t>
            </a:r>
            <a:r>
              <a:rPr lang="fa-IR" sz="3600" kern="0" spc="-66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3600" dirty="0">
              <a:solidFill>
                <a:schemeClr val="bg1"/>
              </a:solidFill>
              <a:cs typeface="DecoType Naskh Special" panose="02010000000000000000" pitchFamily="2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430499" y="3722533"/>
            <a:ext cx="6426802" cy="13875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تحقق</a:t>
            </a:r>
            <a:r>
              <a:rPr lang="fa-IR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استفاده ی</a:t>
            </a:r>
            <a:r>
              <a:rPr lang="en-US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کاربرد</a:t>
            </a:r>
            <a:r>
              <a:rPr lang="fa-IR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ی</a:t>
            </a:r>
            <a:r>
              <a:rPr lang="en-US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</a:t>
            </a:r>
            <a:r>
              <a:rPr lang="fa-IR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از </a:t>
            </a:r>
            <a:r>
              <a:rPr lang="en-US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هوش مصنوعی </a:t>
            </a:r>
            <a:r>
              <a:rPr lang="fa-IR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در دولت الکترونیک </a:t>
            </a:r>
            <a:r>
              <a:rPr lang="en-US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نیاز به سرمایه‌گذاری و منابع انسانی زیادی دارد که ممکن است برای سازمان‌های دولتی</a:t>
            </a:r>
            <a:r>
              <a:rPr lang="fa-IR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چالش برانگیز باشد و</a:t>
            </a:r>
            <a:r>
              <a:rPr lang="en-US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محدودیت‌های</a:t>
            </a:r>
            <a:r>
              <a:rPr lang="fa-IR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ی را</a:t>
            </a:r>
            <a:r>
              <a:rPr lang="en-US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ایجاد کند</a:t>
            </a:r>
            <a:r>
              <a:rPr lang="fa-IR" sz="3600" kern="0" spc="-35" dirty="0">
                <a:solidFill>
                  <a:schemeClr val="bg1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.</a:t>
            </a:r>
            <a:endParaRPr lang="en-US" sz="36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335454" y="29555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811">
            <a:solidFill>
              <a:srgbClr val="362B6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87497" y="2997176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1430562" y="30874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36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نگرانی‌های امنیتی</a:t>
            </a:r>
            <a:r>
              <a:rPr lang="fa-IR" sz="36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3600" dirty="0">
              <a:cs typeface="DecoType Naskh Special" panose="02010000000000000000" pitchFamily="2" charset="-7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523994" y="3680070"/>
            <a:ext cx="57031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استفاده از هوش مصنوعی در ارائه خدمات الکترونیکی دولت 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ممکن است باعث ایجاد </a:t>
            </a: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نگرانی‌های امنیتی 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برای</a:t>
            </a: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حفظ حریم خصوصی 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کاربران </a:t>
            </a: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به وجود آورد که نیاز به راهکارهای مناسب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برای برطرف کردن آن میباشد.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940378" y="5639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D245C"/>
          </a:solidFill>
          <a:ln w="13811">
            <a:solidFill>
              <a:srgbClr val="362B6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088611" y="5681108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7478830" y="571575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36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تأثیر بر اشتغال</a:t>
            </a:r>
            <a:r>
              <a:rPr lang="fa-IR" sz="3600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3600" dirty="0">
              <a:cs typeface="DecoType Naskh Special" panose="02010000000000000000" pitchFamily="2" charset="-78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4770850" y="6195100"/>
            <a:ext cx="56758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روند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پیشرفت</a:t>
            </a: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هوش مصنوعی در دولت الکترونیک ممکن است تأثیر قابل توجه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ا</a:t>
            </a:r>
            <a:r>
              <a:rPr lang="en-US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ی بر بخش اشتغال داشته باشد و نیاز به تغییرات و آموزش نیروهای انسانی داشته باشد</a:t>
            </a:r>
            <a:r>
              <a:rPr lang="fa-IR" sz="3600" kern="0" spc="-3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87B30-9911-4AD3-3C4E-3D85A4F461E5}"/>
              </a:ext>
            </a:extLst>
          </p:cNvPr>
          <p:cNvSpPr txBox="1"/>
          <p:nvPr/>
        </p:nvSpPr>
        <p:spPr>
          <a:xfrm>
            <a:off x="13855700" y="7735330"/>
            <a:ext cx="77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DF5918F-F402-605B-EF79-672DB7F7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372457" y="6131302"/>
            <a:ext cx="31671" cy="0"/>
          </a:xfrm>
          <a:prstGeom prst="rect">
            <a:avLst/>
          </a:prstGeom>
          <a:solidFill>
            <a:srgbClr val="362B6E"/>
          </a:solidFill>
          <a:ln/>
        </p:spPr>
      </p:sp>
      <p:sp>
        <p:nvSpPr>
          <p:cNvPr id="9" name="Text 5"/>
          <p:cNvSpPr/>
          <p:nvPr/>
        </p:nvSpPr>
        <p:spPr>
          <a:xfrm>
            <a:off x="4593669" y="6369725"/>
            <a:ext cx="1589127" cy="248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55"/>
              </a:lnSpc>
              <a:buNone/>
            </a:pPr>
            <a:endParaRPr lang="en-US" sz="1564" dirty="0"/>
          </a:p>
        </p:txBody>
      </p:sp>
      <p:sp>
        <p:nvSpPr>
          <p:cNvPr id="10" name="Text 6"/>
          <p:cNvSpPr/>
          <p:nvPr/>
        </p:nvSpPr>
        <p:spPr>
          <a:xfrm>
            <a:off x="3699629" y="6776799"/>
            <a:ext cx="3377327" cy="762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002"/>
              </a:lnSpc>
              <a:buNone/>
            </a:pPr>
            <a:endParaRPr lang="en-US" sz="1251" dirty="0"/>
          </a:p>
        </p:txBody>
      </p:sp>
      <p:sp>
        <p:nvSpPr>
          <p:cNvPr id="11" name="Shape 7"/>
          <p:cNvSpPr/>
          <p:nvPr/>
        </p:nvSpPr>
        <p:spPr>
          <a:xfrm>
            <a:off x="7299365" y="6131421"/>
            <a:ext cx="31671" cy="0"/>
          </a:xfrm>
          <a:prstGeom prst="rect">
            <a:avLst/>
          </a:prstGeom>
          <a:solidFill>
            <a:srgbClr val="362B6E"/>
          </a:solidFill>
          <a:ln/>
        </p:spPr>
      </p:sp>
      <p:sp>
        <p:nvSpPr>
          <p:cNvPr id="13" name="Text 9"/>
          <p:cNvSpPr/>
          <p:nvPr/>
        </p:nvSpPr>
        <p:spPr>
          <a:xfrm>
            <a:off x="6520577" y="4722971"/>
            <a:ext cx="1589127" cy="248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55"/>
              </a:lnSpc>
              <a:buNone/>
            </a:pPr>
            <a:endParaRPr lang="en-US" sz="1564" dirty="0"/>
          </a:p>
        </p:txBody>
      </p:sp>
      <p:sp>
        <p:nvSpPr>
          <p:cNvPr id="14" name="Text 10"/>
          <p:cNvSpPr/>
          <p:nvPr/>
        </p:nvSpPr>
        <p:spPr>
          <a:xfrm>
            <a:off x="6377322" y="3508317"/>
            <a:ext cx="3377327" cy="762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002"/>
              </a:lnSpc>
              <a:buNone/>
            </a:pPr>
            <a:endParaRPr lang="en-US" sz="1251" dirty="0"/>
          </a:p>
        </p:txBody>
      </p:sp>
      <p:sp>
        <p:nvSpPr>
          <p:cNvPr id="15" name="Shape 11"/>
          <p:cNvSpPr/>
          <p:nvPr/>
        </p:nvSpPr>
        <p:spPr>
          <a:xfrm>
            <a:off x="9226272" y="6131302"/>
            <a:ext cx="31671" cy="0"/>
          </a:xfrm>
          <a:prstGeom prst="rect">
            <a:avLst/>
          </a:prstGeom>
          <a:solidFill>
            <a:srgbClr val="362B6E"/>
          </a:solidFill>
          <a:ln/>
        </p:spPr>
      </p:sp>
      <p:sp>
        <p:nvSpPr>
          <p:cNvPr id="17" name="Text 13"/>
          <p:cNvSpPr/>
          <p:nvPr/>
        </p:nvSpPr>
        <p:spPr>
          <a:xfrm>
            <a:off x="7895868" y="6369725"/>
            <a:ext cx="2692360" cy="248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55"/>
              </a:lnSpc>
              <a:buNone/>
            </a:pPr>
            <a:endParaRPr lang="en-US" sz="1564" dirty="0"/>
          </a:p>
        </p:txBody>
      </p:sp>
      <p:sp>
        <p:nvSpPr>
          <p:cNvPr id="18" name="Text 14"/>
          <p:cNvSpPr/>
          <p:nvPr/>
        </p:nvSpPr>
        <p:spPr>
          <a:xfrm>
            <a:off x="7553444" y="6776799"/>
            <a:ext cx="3377327" cy="1017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002"/>
              </a:lnSpc>
              <a:buNone/>
            </a:pPr>
            <a:endParaRPr lang="en-US" sz="1251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3B67B92-F99D-4ACD-71B0-28153503B118}"/>
              </a:ext>
            </a:extLst>
          </p:cNvPr>
          <p:cNvSpPr/>
          <p:nvPr/>
        </p:nvSpPr>
        <p:spPr>
          <a:xfrm>
            <a:off x="10183060" y="2911586"/>
            <a:ext cx="4045316" cy="5010707"/>
          </a:xfrm>
          <a:prstGeom prst="roundRect">
            <a:avLst>
              <a:gd name="adj" fmla="val 356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33E57C7-C211-056A-6D10-CFBCE3963CC0}"/>
              </a:ext>
            </a:extLst>
          </p:cNvPr>
          <p:cNvSpPr/>
          <p:nvPr/>
        </p:nvSpPr>
        <p:spPr>
          <a:xfrm>
            <a:off x="5580323" y="2949049"/>
            <a:ext cx="4045316" cy="5010707"/>
          </a:xfrm>
          <a:prstGeom prst="roundRect">
            <a:avLst>
              <a:gd name="adj" fmla="val 356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3E6FA5-8672-6108-4B6A-C187D93BE474}"/>
              </a:ext>
            </a:extLst>
          </p:cNvPr>
          <p:cNvSpPr/>
          <p:nvPr/>
        </p:nvSpPr>
        <p:spPr>
          <a:xfrm>
            <a:off x="977586" y="2949050"/>
            <a:ext cx="4045316" cy="5010707"/>
          </a:xfrm>
          <a:prstGeom prst="roundRect">
            <a:avLst>
              <a:gd name="adj" fmla="val 356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hape 0"/>
          <p:cNvSpPr/>
          <p:nvPr/>
        </p:nvSpPr>
        <p:spPr>
          <a:xfrm>
            <a:off x="-60" y="0"/>
            <a:ext cx="14630400" cy="8231029"/>
          </a:xfrm>
          <a:prstGeom prst="rect">
            <a:avLst/>
          </a:prstGeom>
          <a:solidFill>
            <a:srgbClr val="201D44">
              <a:alpha val="75000"/>
            </a:srgbClr>
          </a:solidFill>
          <a:ln w="9882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788AB4-6EC0-0764-2994-C4148094494E}"/>
              </a:ext>
            </a:extLst>
          </p:cNvPr>
          <p:cNvSpPr txBox="1"/>
          <p:nvPr/>
        </p:nvSpPr>
        <p:spPr>
          <a:xfrm>
            <a:off x="1296064" y="3331437"/>
            <a:ext cx="372671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en-US" sz="4000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چشم‌انداز جدید</a:t>
            </a:r>
            <a:r>
              <a:rPr lang="fa-IR" sz="4000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4000" kern="0" spc="-25" dirty="0">
              <a:solidFill>
                <a:srgbClr val="E5E0DF"/>
              </a:solidFill>
              <a:latin typeface="Inter" pitchFamily="34" charset="0"/>
              <a:ea typeface="Inter" pitchFamily="34" charset="-122"/>
              <a:cs typeface="DecoType Naskh Special" panose="02010000000000000000" pitchFamily="2" charset="-78"/>
            </a:endParaRPr>
          </a:p>
          <a:p>
            <a:pPr algn="r"/>
            <a:endParaRPr lang="en-US" sz="2800" kern="0" spc="-25" dirty="0">
              <a:solidFill>
                <a:srgbClr val="E5E0D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r" rtl="1"/>
            <a:r>
              <a:rPr lang="en-US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با توجه به پیشرفت سریع هوش مصنوعی و تمرکز بیشتر بر دولت الکترونیک، استفاده از هوش مصنوعی در آینده به طور گسترده‌تری صورت خواهد گرفت</a:t>
            </a:r>
            <a:r>
              <a:rPr lang="fa-IR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EE7DD7-1782-BDC5-2CA1-ABC0A9B2953F}"/>
              </a:ext>
            </a:extLst>
          </p:cNvPr>
          <p:cNvSpPr txBox="1"/>
          <p:nvPr/>
        </p:nvSpPr>
        <p:spPr>
          <a:xfrm>
            <a:off x="5819782" y="3344449"/>
            <a:ext cx="378771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r" rtl="1">
              <a:buFont typeface="Arial" panose="020B0604020202020204" pitchFamily="34" charset="0"/>
              <a:buChar char="•"/>
            </a:pPr>
            <a:r>
              <a:rPr lang="en-US" sz="4000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گسترش استفاده</a:t>
            </a:r>
            <a:r>
              <a:rPr lang="fa-IR" sz="4000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4000" kern="0" spc="-25" dirty="0">
              <a:solidFill>
                <a:srgbClr val="E5E0DF"/>
              </a:solidFill>
              <a:latin typeface="Inter" pitchFamily="34" charset="0"/>
              <a:ea typeface="Inter" pitchFamily="34" charset="-122"/>
              <a:cs typeface="DecoType Naskh Special" panose="02010000000000000000" pitchFamily="2" charset="-78"/>
            </a:endParaRPr>
          </a:p>
          <a:p>
            <a:pPr algn="r" rtl="1"/>
            <a:endParaRPr lang="en-US" sz="2800" kern="0" spc="-25" dirty="0">
              <a:solidFill>
                <a:srgbClr val="E5E0D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r" rtl="1"/>
            <a:r>
              <a:rPr lang="en-US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هوش مصنوعی می‌تواند چشم‌انداز جدیدی برای دولت الکترونیک و ارائه خدمات الکترونیکی</a:t>
            </a:r>
            <a:r>
              <a:rPr lang="fa-IR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با </a:t>
            </a:r>
            <a:r>
              <a:rPr lang="en-US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کیفیت بیشتر </a:t>
            </a:r>
            <a:r>
              <a:rPr lang="fa-IR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ارایه دهد.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C16FC8-6C38-A0DB-3D5E-0D391D32B643}"/>
              </a:ext>
            </a:extLst>
          </p:cNvPr>
          <p:cNvSpPr txBox="1"/>
          <p:nvPr/>
        </p:nvSpPr>
        <p:spPr>
          <a:xfrm>
            <a:off x="10231137" y="3331437"/>
            <a:ext cx="3840374" cy="471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lnSpc>
                <a:spcPts val="2002"/>
              </a:lnSpc>
              <a:buFont typeface="Arial" panose="020B0604020202020204" pitchFamily="34" charset="0"/>
              <a:buChar char="•"/>
            </a:pPr>
            <a:r>
              <a:rPr lang="en-US" sz="4000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همکاری بین انسان و </a:t>
            </a:r>
            <a:endParaRPr lang="fa-IR" sz="4000" kern="0" spc="-47" dirty="0">
              <a:solidFill>
                <a:srgbClr val="E5E0DF"/>
              </a:solidFill>
              <a:latin typeface="Inter" pitchFamily="34" charset="0"/>
              <a:ea typeface="Inter" pitchFamily="34" charset="-122"/>
              <a:cs typeface="DecoType Naskh Special" panose="02010000000000000000" pitchFamily="2" charset="-78"/>
            </a:endParaRPr>
          </a:p>
          <a:p>
            <a:pPr algn="r" rtl="1">
              <a:lnSpc>
                <a:spcPts val="2002"/>
              </a:lnSpc>
            </a:pPr>
            <a:endParaRPr lang="fa-IR" sz="4000" kern="0" spc="-47" dirty="0">
              <a:solidFill>
                <a:srgbClr val="E5E0DF"/>
              </a:solidFill>
              <a:latin typeface="Inter" pitchFamily="34" charset="0"/>
              <a:ea typeface="Inter" pitchFamily="34" charset="-122"/>
              <a:cs typeface="DecoType Naskh Special" panose="02010000000000000000" pitchFamily="2" charset="-78"/>
            </a:endParaRPr>
          </a:p>
          <a:p>
            <a:pPr algn="r" rtl="1">
              <a:lnSpc>
                <a:spcPts val="2002"/>
              </a:lnSpc>
            </a:pPr>
            <a:r>
              <a:rPr lang="fa-IR" sz="4000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ه</a:t>
            </a:r>
            <a:r>
              <a:rPr lang="en-US" sz="4000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وش</a:t>
            </a:r>
            <a:r>
              <a:rPr lang="fa-IR" sz="4000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</a:t>
            </a:r>
            <a:r>
              <a:rPr lang="en-US" sz="4000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مصنوعی</a:t>
            </a:r>
            <a:r>
              <a:rPr lang="fa-IR" sz="4000" kern="0" spc="-4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2800" dirty="0"/>
          </a:p>
          <a:p>
            <a:pPr marL="0" indent="0" algn="r" rtl="1">
              <a:lnSpc>
                <a:spcPts val="2002"/>
              </a:lnSpc>
              <a:buNone/>
            </a:pPr>
            <a:endParaRPr lang="en-US" sz="3600" kern="0" spc="-25" dirty="0">
              <a:solidFill>
                <a:srgbClr val="E5E0DF"/>
              </a:solidFill>
              <a:latin typeface="Arabic Typesetting" panose="03020402040406030203" pitchFamily="66" charset="-78"/>
              <a:ea typeface="Inter" pitchFamily="34" charset="-122"/>
              <a:cs typeface="Arabic Typesetting" panose="03020402040406030203" pitchFamily="66" charset="-78"/>
            </a:endParaRPr>
          </a:p>
          <a:p>
            <a:pPr marL="0" indent="0" algn="r" rtl="1">
              <a:buNone/>
            </a:pPr>
            <a:r>
              <a:rPr lang="en-US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ممکن است در آینده، تعامل</a:t>
            </a:r>
            <a:r>
              <a:rPr lang="fa-IR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ات</a:t>
            </a:r>
            <a:r>
              <a:rPr lang="en-US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بین انسان و هوش مصنوعی بیشتر و بهبود یافته </a:t>
            </a:r>
            <a:r>
              <a:rPr lang="fa-IR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تر شده </a:t>
            </a:r>
            <a:r>
              <a:rPr lang="en-US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باشد و هوش مصنوعی به عنوان یک ابزار</a:t>
            </a:r>
            <a:r>
              <a:rPr lang="fa-IR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همیشگی</a:t>
            </a:r>
            <a:r>
              <a:rPr lang="en-US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 برای کمک و همکاری با انسان‌ها استفاده شود</a:t>
            </a:r>
            <a:r>
              <a:rPr lang="fa-IR" sz="3600" kern="0" spc="-25" dirty="0">
                <a:solidFill>
                  <a:srgbClr val="E5E0DF"/>
                </a:solidFill>
                <a:latin typeface="Arabic Typesetting" panose="03020402040406030203" pitchFamily="66" charset="-78"/>
                <a:ea typeface="Inter" pitchFamily="34" charset="-122"/>
                <a:cs typeface="Arabic Typesetting" panose="03020402040406030203" pitchFamily="66" charset="-78"/>
              </a:rPr>
              <a:t>.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7832229" y="1477022"/>
            <a:ext cx="6197084" cy="496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 algn="r" rtl="1">
              <a:lnSpc>
                <a:spcPts val="3911"/>
              </a:lnSpc>
              <a:buFont typeface="Arial" panose="020B0604020202020204" pitchFamily="34" charset="0"/>
              <a:buChar char="•"/>
            </a:pPr>
            <a:r>
              <a:rPr lang="en-US" sz="6000" kern="0" spc="-9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آینده</a:t>
            </a:r>
            <a:r>
              <a:rPr lang="fa-IR" sz="6000" kern="0" spc="-9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</a:t>
            </a:r>
            <a:r>
              <a:rPr lang="en-US" sz="6000" kern="0" spc="-9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‌ی هوش </a:t>
            </a:r>
            <a:r>
              <a:rPr lang="en-US" sz="6000" kern="0" spc="-94" dirty="0">
                <a:solidFill>
                  <a:srgbClr val="FFFFFF"/>
                </a:solidFill>
                <a:latin typeface="Inter"/>
                <a:ea typeface="Inter" pitchFamily="34" charset="-122"/>
                <a:cs typeface="DecoType Naskh Special" panose="02010000000000000000" pitchFamily="2" charset="-78"/>
              </a:rPr>
              <a:t>مصنوعی</a:t>
            </a:r>
            <a:r>
              <a:rPr lang="en-US" sz="6000" kern="0" spc="-9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 در دولت الکترونیک</a:t>
            </a:r>
            <a:r>
              <a:rPr lang="fa-IR" sz="6000" kern="0" spc="-9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DecoType Naskh Special" panose="02010000000000000000" pitchFamily="2" charset="-78"/>
              </a:rPr>
              <a:t>:</a:t>
            </a:r>
            <a:endParaRPr lang="en-US" sz="6000" dirty="0">
              <a:cs typeface="DecoType Naskh Special" panose="02010000000000000000" pitchFamily="2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4B176F-97F3-266D-235A-343A0C4602CA}"/>
              </a:ext>
            </a:extLst>
          </p:cNvPr>
          <p:cNvSpPr txBox="1"/>
          <p:nvPr/>
        </p:nvSpPr>
        <p:spPr>
          <a:xfrm>
            <a:off x="13855700" y="7735330"/>
            <a:ext cx="77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11/8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هوش مصنوعی چیست ؟ — به زبان ساده + مسیر یادگیری – فرادرس - مجله‌">
            <a:extLst>
              <a:ext uri="{FF2B5EF4-FFF2-40B4-BE49-F238E27FC236}">
                <a16:creationId xmlns:a16="http://schemas.microsoft.com/office/drawing/2014/main" id="{1D4DF40C-F4F0-92F6-70AB-692D26194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362554-8B82-5613-6AA6-D074C0DC99A7}"/>
              </a:ext>
            </a:extLst>
          </p:cNvPr>
          <p:cNvSpPr/>
          <p:nvPr/>
        </p:nvSpPr>
        <p:spPr>
          <a:xfrm>
            <a:off x="3441031" y="3537970"/>
            <a:ext cx="8193654" cy="4031873"/>
          </a:xfrm>
          <a:prstGeom prst="roundRect">
            <a:avLst>
              <a:gd name="adj" fmla="val 322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0A9599AA-4797-E737-0808-A2F7C2A5120E}"/>
              </a:ext>
            </a:extLst>
          </p:cNvPr>
          <p:cNvSpPr/>
          <p:nvPr/>
        </p:nvSpPr>
        <p:spPr>
          <a:xfrm>
            <a:off x="-1236177" y="-138352"/>
            <a:ext cx="16063415" cy="8966579"/>
          </a:xfrm>
          <a:prstGeom prst="rect">
            <a:avLst/>
          </a:prstGeom>
          <a:solidFill>
            <a:srgbClr val="201D44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38F97-C75C-1DED-AC9F-70448A64FA37}"/>
              </a:ext>
            </a:extLst>
          </p:cNvPr>
          <p:cNvSpPr txBox="1"/>
          <p:nvPr/>
        </p:nvSpPr>
        <p:spPr>
          <a:xfrm>
            <a:off x="3657600" y="2790471"/>
            <a:ext cx="7315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endParaRPr lang="fa-IR" sz="36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r" rtl="1"/>
            <a:endParaRPr lang="fa-IR" sz="36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سیستم های مبادلات مالی</a:t>
            </a:r>
            <a:endParaRPr lang="fa-IR" sz="36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سیستم های بهداشت و سلامتی جامعه</a:t>
            </a:r>
            <a:endParaRPr lang="fa-IR" sz="36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</a:t>
            </a:r>
            <a:r>
              <a:rPr lang="en-US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یجاد امنیت داده در سیستم های دولت الکترونیک</a:t>
            </a:r>
            <a:endParaRPr lang="fa-IR" sz="36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تسریع در فرآیند ارائه خدمات به شهروندان</a:t>
            </a:r>
            <a:endParaRPr lang="fa-IR" sz="36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کاهش هزینه های دولت</a:t>
            </a:r>
            <a:endParaRPr lang="fa-IR" sz="36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تسهیل در فرآیند تصمیم گیری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0CB90-4E10-5EE0-ABEA-018203A1EBAB}"/>
              </a:ext>
            </a:extLst>
          </p:cNvPr>
          <p:cNvSpPr txBox="1"/>
          <p:nvPr/>
        </p:nvSpPr>
        <p:spPr>
          <a:xfrm>
            <a:off x="-732821" y="1519751"/>
            <a:ext cx="15056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6000" dirty="0">
                <a:solidFill>
                  <a:schemeClr val="bg1"/>
                </a:solidFill>
                <a:cs typeface="DecoType Naskh Special" panose="02010000000000000000" pitchFamily="2" charset="-78"/>
              </a:rPr>
              <a:t>  </a:t>
            </a:r>
            <a:r>
              <a:rPr lang="en-US" sz="6000" dirty="0">
                <a:solidFill>
                  <a:schemeClr val="bg1"/>
                </a:solidFill>
                <a:cs typeface="DecoType Naskh Special" panose="02010000000000000000" pitchFamily="2" charset="-78"/>
              </a:rPr>
              <a:t>برخی از حوزه ها</a:t>
            </a:r>
            <a:r>
              <a:rPr lang="fa-IR" sz="6000" dirty="0">
                <a:solidFill>
                  <a:schemeClr val="bg1"/>
                </a:solidFill>
                <a:cs typeface="DecoType Naskh Special" panose="02010000000000000000" pitchFamily="2" charset="-78"/>
              </a:rPr>
              <a:t>ی استفاده از هوش مصنوعی در دولت الکترونیک:</a:t>
            </a:r>
            <a:endParaRPr lang="en-US" sz="6000" dirty="0">
              <a:cs typeface="DecoType Naskh Special" panose="020100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53780-B8B2-70BD-A40B-47FF444FD168}"/>
              </a:ext>
            </a:extLst>
          </p:cNvPr>
          <p:cNvSpPr txBox="1"/>
          <p:nvPr/>
        </p:nvSpPr>
        <p:spPr>
          <a:xfrm>
            <a:off x="13855700" y="7735330"/>
            <a:ext cx="77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0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830</Words>
  <Application>Microsoft Office PowerPoint</Application>
  <PresentationFormat>Custom</PresentationFormat>
  <Paragraphs>113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Arabic Typesetting</vt:lpstr>
      <vt:lpstr>Arial</vt:lpstr>
      <vt:lpstr>Calibri</vt:lpstr>
      <vt:lpstr>Cordia New</vt:lpstr>
      <vt:lpstr>Inter</vt:lpstr>
      <vt:lpstr>Leelawadee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kimia</cp:lastModifiedBy>
  <cp:revision>15</cp:revision>
  <dcterms:created xsi:type="dcterms:W3CDTF">2023-11-30T13:39:45Z</dcterms:created>
  <dcterms:modified xsi:type="dcterms:W3CDTF">2023-12-23T12:22:27Z</dcterms:modified>
</cp:coreProperties>
</file>